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334" r:id="rId3"/>
    <p:sldId id="335" r:id="rId4"/>
    <p:sldId id="333" r:id="rId5"/>
    <p:sldId id="338" r:id="rId6"/>
    <p:sldId id="356" r:id="rId7"/>
    <p:sldId id="357" r:id="rId8"/>
    <p:sldId id="353" r:id="rId9"/>
    <p:sldId id="352" r:id="rId10"/>
    <p:sldId id="358" r:id="rId11"/>
    <p:sldId id="359" r:id="rId12"/>
    <p:sldId id="360" r:id="rId13"/>
    <p:sldId id="362" r:id="rId14"/>
    <p:sldId id="364" r:id="rId15"/>
    <p:sldId id="354" r:id="rId16"/>
    <p:sldId id="365" r:id="rId17"/>
    <p:sldId id="347" r:id="rId18"/>
    <p:sldId id="350" r:id="rId19"/>
    <p:sldId id="355"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FD392-F27C-4075-87FB-1829D3621C87}"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9CD3-9D5A-4B91-A04A-C2B9CF514739}" type="slidenum">
              <a:rPr lang="en-US" smtClean="0"/>
              <a:t>‹#›</a:t>
            </a:fld>
            <a:endParaRPr lang="en-US"/>
          </a:p>
        </p:txBody>
      </p:sp>
    </p:spTree>
    <p:extLst>
      <p:ext uri="{BB962C8B-B14F-4D97-AF65-F5344CB8AC3E}">
        <p14:creationId xmlns:p14="http://schemas.microsoft.com/office/powerpoint/2010/main" val="979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0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2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20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0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2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48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7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8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3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5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83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8515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4350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330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056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3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99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970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8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845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2195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191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9163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04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0405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183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830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69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4301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815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608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93775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060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020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41184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385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582" name="Google Shape;2582;p16"/>
          <p:cNvSpPr/>
          <p:nvPr/>
        </p:nvSpPr>
        <p:spPr>
          <a:xfrm>
            <a:off x="9184372" y="345701"/>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11093133" y="3863863"/>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5979134"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16"/>
          <p:cNvSpPr txBox="1">
            <a:spLocks noGrp="1"/>
          </p:cNvSpPr>
          <p:nvPr userDrawn="1">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userDrawn="1">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60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5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340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573447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55875" y="-1290402"/>
            <a:ext cx="10720796" cy="8708169"/>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pic>
        <p:nvPicPr>
          <p:cNvPr id="2" name="Picture 1">
            <a:extLst>
              <a:ext uri="{FF2B5EF4-FFF2-40B4-BE49-F238E27FC236}">
                <a16:creationId xmlns:a16="http://schemas.microsoft.com/office/drawing/2014/main" id="{7B5F3889-ABF9-56C2-54D0-7C3B5371D96F}"/>
              </a:ext>
            </a:extLst>
          </p:cNvPr>
          <p:cNvPicPr>
            <a:picLocks noChangeAspect="1"/>
          </p:cNvPicPr>
          <p:nvPr/>
        </p:nvPicPr>
        <p:blipFill>
          <a:blip r:embed="rId5"/>
          <a:stretch>
            <a:fillRect/>
          </a:stretch>
        </p:blipFill>
        <p:spPr>
          <a:xfrm>
            <a:off x="2546329" y="2283332"/>
            <a:ext cx="7492633" cy="2566638"/>
          </a:xfrm>
          <a:prstGeom prst="rect">
            <a:avLst/>
          </a:prstGeom>
        </p:spPr>
      </p:pic>
    </p:spTree>
    <p:extLst>
      <p:ext uri="{BB962C8B-B14F-4D97-AF65-F5344CB8AC3E}">
        <p14:creationId xmlns:p14="http://schemas.microsoft.com/office/powerpoint/2010/main" val="32748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7"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DÙNG TỪ, DIỄN ĐẠT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Tree>
    <p:extLst>
      <p:ext uri="{BB962C8B-B14F-4D97-AF65-F5344CB8AC3E}">
        <p14:creationId xmlns:p14="http://schemas.microsoft.com/office/powerpoint/2010/main" val="13992114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151085" y="37307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VIẾT CÂU</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7" name="Hình chữ nhật: Góc Tròn 5">
            <a:extLst>
              <a:ext uri="{FF2B5EF4-FFF2-40B4-BE49-F238E27FC236}">
                <a16:creationId xmlns:a16="http://schemas.microsoft.com/office/drawing/2014/main" id="{678A5BFD-7E46-2AA5-52BB-15BD660A2072}"/>
              </a:ext>
            </a:extLst>
          </p:cNvPr>
          <p:cNvSpPr/>
          <p:nvPr/>
        </p:nvSpPr>
        <p:spPr>
          <a:xfrm>
            <a:off x="2151084" y="216200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2016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MỞ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7" name="TextBox 6"/>
          <p:cNvSpPr txBox="1">
            <a:spLocks noChangeArrowheads="1"/>
          </p:cNvSpPr>
          <p:nvPr/>
        </p:nvSpPr>
        <p:spPr bwMode="auto">
          <a:xfrm>
            <a:off x="2465034" y="1613354"/>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Trong số các câu chuyện đã đọc, em thích nhất là câu chuyện Cóc kiện trời.</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9" name="TextBox 7"/>
          <p:cNvSpPr txBox="1">
            <a:spLocks noChangeArrowheads="1"/>
          </p:cNvSpPr>
          <p:nvPr/>
        </p:nvSpPr>
        <p:spPr bwMode="auto">
          <a:xfrm>
            <a:off x="2477733" y="2567461"/>
            <a:ext cx="8343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Kho tàng truyện cổ Việt Nam rất phong phú với biết bao nhiêu câu chuyện hay, bổ ích. Mỗi câu chuyện là một bài học sâu sắc ông cha ta muốn răn dạy con cháu đời sau. Trong số những câu chuyện cổ tích đã đọc, em thích nhất câu chuyện  giải thích về hiện tượng thiên nhiên. Câu chuyện mang tên: Cóc kiện trời.</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KẾT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sp>
        <p:nvSpPr>
          <p:cNvPr id="13" name="TextBox 4"/>
          <p:cNvSpPr txBox="1">
            <a:spLocks noChangeArrowheads="1"/>
          </p:cNvSpPr>
          <p:nvPr/>
        </p:nvSpPr>
        <p:spPr bwMode="auto">
          <a:xfrm>
            <a:off x="2151085" y="2082830"/>
            <a:ext cx="87825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Đoạn truyện trên cho ta thấy ông có tài xét xử. Em sẽ cố gắng học giỏi để thông minh như ông.</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14" name="TextBox 5"/>
          <p:cNvSpPr txBox="1">
            <a:spLocks noChangeArrowheads="1"/>
          </p:cNvSpPr>
          <p:nvPr/>
        </p:nvSpPr>
        <p:spPr bwMode="auto">
          <a:xfrm>
            <a:off x="2151085" y="3109942"/>
            <a:ext cx="862577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C00000"/>
                </a:solidFill>
                <a:latin typeface="Times New Roman" panose="02020603050405020304" pitchFamily="18" charset="0"/>
                <a:cs typeface="Times New Roman" panose="02020603050405020304" pitchFamily="18" charset="0"/>
              </a:rPr>
              <a:t>      Câu chuyện trên cho ta thấy ông Nguyễn Khoa Đăng là vị quan thông minh và có tài xét xử. Những người mang lại công bằng cho mọi người như ông góp phần làm cho cuộc sống của chúng ta ngày càng tốt đẹp hơn.</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44158FE7-2415-FF48-20DF-2F2F31AA3045}"/>
              </a:ext>
            </a:extLst>
          </p:cNvPr>
          <p:cNvGrpSpPr/>
          <p:nvPr/>
        </p:nvGrpSpPr>
        <p:grpSpPr>
          <a:xfrm>
            <a:off x="237660" y="-247650"/>
            <a:ext cx="3581865" cy="3609975"/>
            <a:chOff x="3211419" y="3411124"/>
            <a:chExt cx="2460334" cy="2377877"/>
          </a:xfrm>
        </p:grpSpPr>
        <p:pic>
          <p:nvPicPr>
            <p:cNvPr id="4" name="Picture 3">
              <a:extLst>
                <a:ext uri="{FF2B5EF4-FFF2-40B4-BE49-F238E27FC236}">
                  <a16:creationId xmlns:a16="http://schemas.microsoft.com/office/drawing/2014/main" id="{8EB606CB-A8B1-8E25-D899-76F57F19C0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23" b="33538" l="34462" r="68154"/>
                      </a14:imgEffect>
                    </a14:imgLayer>
                  </a14:imgProps>
                </a:ext>
                <a:ext uri="{28A0092B-C50C-407E-A947-70E740481C1C}">
                  <a14:useLocalDpi xmlns:a14="http://schemas.microsoft.com/office/drawing/2010/main" val="0"/>
                </a:ext>
              </a:extLst>
            </a:blip>
            <a:srcRect l="35512" t="272" r="32165" b="68488"/>
            <a:stretch/>
          </p:blipFill>
          <p:spPr>
            <a:xfrm>
              <a:off x="3211419" y="3411124"/>
              <a:ext cx="2460334" cy="2377877"/>
            </a:xfrm>
            <a:prstGeom prst="rect">
              <a:avLst/>
            </a:prstGeom>
          </p:spPr>
        </p:pic>
        <p:sp>
          <p:nvSpPr>
            <p:cNvPr id="5" name="TextBox 4">
              <a:extLst>
                <a:ext uri="{FF2B5EF4-FFF2-40B4-BE49-F238E27FC236}">
                  <a16:creationId xmlns:a16="http://schemas.microsoft.com/office/drawing/2014/main" id="{1AE26ED2-CDEA-707E-713F-971AE7C2F676}"/>
                </a:ext>
              </a:extLst>
            </p:cNvPr>
            <p:cNvSpPr txBox="1"/>
            <p:nvPr/>
          </p:nvSpPr>
          <p:spPr>
            <a:xfrm>
              <a:off x="3528702" y="4297090"/>
              <a:ext cx="1599329" cy="628467"/>
            </a:xfrm>
            <a:prstGeom prst="rect">
              <a:avLst/>
            </a:prstGeom>
          </p:spPr>
          <p:txBody>
            <a:bodyPr wrap="square">
              <a:spAutoFit/>
            </a:bodyPr>
            <a:lstStyle>
              <a:defPPr>
                <a:defRPr lang="en-US"/>
              </a:defPPr>
              <a:lvl1pPr lvl="0">
                <a:defRPr sz="3200" b="1" kern="0">
                  <a:solidFill>
                    <a:prstClr val="black"/>
                  </a:solidFill>
                  <a:latin typeface="Calibri Light" panose="020F0302020204030204"/>
                </a:defRPr>
              </a:lvl1pPr>
            </a:lstStyle>
            <a:p>
              <a:pPr algn="ctr"/>
              <a:r>
                <a:rPr lang="en-US" sz="2800" dirty="0">
                  <a:latin typeface="+mn-lt"/>
                </a:rPr>
                <a:t>4</a:t>
              </a:r>
              <a:r>
                <a:rPr lang="en-US" sz="2800">
                  <a:latin typeface="+mn-lt"/>
                </a:rPr>
                <a:t>. </a:t>
              </a:r>
              <a:r>
                <a:rPr lang="en-US" sz="2800" dirty="0" err="1">
                  <a:latin typeface="+mn-lt"/>
                </a:rPr>
                <a:t>Chỉnh</a:t>
              </a:r>
              <a:r>
                <a:rPr lang="en-US" sz="2800" dirty="0">
                  <a:latin typeface="+mn-lt"/>
                </a:rPr>
                <a:t> </a:t>
              </a:r>
              <a:r>
                <a:rPr lang="en-US" sz="2800" dirty="0" err="1">
                  <a:latin typeface="+mn-lt"/>
                </a:rPr>
                <a:t>sửa</a:t>
              </a:r>
              <a:r>
                <a:rPr lang="en-US" sz="2800" dirty="0">
                  <a:latin typeface="+mn-lt"/>
                </a:rPr>
                <a:t> </a:t>
              </a:r>
              <a:r>
                <a:rPr lang="en-US" sz="2800" err="1">
                  <a:latin typeface="+mn-lt"/>
                </a:rPr>
                <a:t>bài</a:t>
              </a:r>
              <a:r>
                <a:rPr lang="en-US" sz="2800">
                  <a:latin typeface="+mn-lt"/>
                </a:rPr>
                <a:t> viết</a:t>
              </a:r>
              <a:endParaRPr lang="en-US" sz="2800" dirty="0">
                <a:latin typeface="+mn-lt"/>
              </a:endParaRPr>
            </a:p>
          </p:txBody>
        </p:sp>
      </p:grpSp>
      <p:pic>
        <p:nvPicPr>
          <p:cNvPr id="13" name="Picture 12" descr="Text, whiteboard&#10;&#10;Description automatically generated">
            <a:extLst>
              <a:ext uri="{FF2B5EF4-FFF2-40B4-BE49-F238E27FC236}">
                <a16:creationId xmlns:a16="http://schemas.microsoft.com/office/drawing/2014/main" id="{61B022FB-47D3-D0CE-6E95-FB650484A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468" y="2571750"/>
            <a:ext cx="7681232" cy="352366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BB48FEC-10FE-38E2-9D17-C5F9D0C91D58}"/>
              </a:ext>
            </a:extLst>
          </p:cNvPr>
          <p:cNvSpPr txBox="1"/>
          <p:nvPr/>
        </p:nvSpPr>
        <p:spPr>
          <a:xfrm>
            <a:off x="3829050" y="3486150"/>
            <a:ext cx="6734175" cy="2123658"/>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rPr>
              <a:t>Sửa lỗi trong bài (nếu có) hoặc viết lại một đoạn cho hay hơn.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880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01036" y="-1529763"/>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052" y="1575251"/>
            <a:ext cx="7230925" cy="3375026"/>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CHIA SẺ TRƯỚC LỚP </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789811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361847" y="-1608141"/>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351" y="2344621"/>
            <a:ext cx="7230925" cy="1733680"/>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VẬN DỤNG</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1208476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924797" y="1694948"/>
            <a:ext cx="8018556" cy="3416320"/>
          </a:xfrm>
          <a:prstGeom prst="rect">
            <a:avLst/>
          </a:prstGeom>
          <a:noFill/>
        </p:spPr>
        <p:txBody>
          <a:bodyPr wrap="square" rtlCol="0">
            <a:spAutoFit/>
          </a:bodyPr>
          <a:lstStyle/>
          <a:p>
            <a:pPr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Ghi vào sổ tay những điều em học được về cách viết bài văn kể lại câu chuyện với các chi tiết sáng tạo.</a:t>
            </a:r>
            <a:endParaRPr lang="en-US" sz="5400" b="1" kern="0"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35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896222" y="1418723"/>
            <a:ext cx="8018556" cy="1754326"/>
          </a:xfrm>
          <a:prstGeom prst="rect">
            <a:avLst/>
          </a:prstGeom>
          <a:noFill/>
        </p:spPr>
        <p:txBody>
          <a:bodyPr wrap="square" rtlCol="0">
            <a:spAutoFit/>
          </a:bodyPr>
          <a:lstStyle/>
          <a:p>
            <a:pPr lvl="0"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Tìm đọc một bài thơ viết về trẻ em.</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MỘT SỐ BÀI THƠ GIÀNH CHO TRẺ MẪU GIÁO NHỠ 4-5 TUỔI">
            <a:extLst>
              <a:ext uri="{FF2B5EF4-FFF2-40B4-BE49-F238E27FC236}">
                <a16:creationId xmlns:a16="http://schemas.microsoft.com/office/drawing/2014/main" id="{3752BCCA-ED6D-D07B-1291-C5AFB02E6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0" y="3166877"/>
            <a:ext cx="4400550" cy="26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0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9388981" y="1360608"/>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74574BEF-BEC0-5F7C-90A7-9D2A101B61DD}"/>
              </a:ext>
            </a:extLst>
          </p:cNvPr>
          <p:cNvPicPr>
            <a:picLocks noChangeAspect="1"/>
          </p:cNvPicPr>
          <p:nvPr/>
        </p:nvPicPr>
        <p:blipFill>
          <a:blip r:embed="rId3"/>
          <a:stretch>
            <a:fillRect/>
          </a:stretch>
        </p:blipFill>
        <p:spPr>
          <a:xfrm>
            <a:off x="2230487" y="1109310"/>
            <a:ext cx="6187976" cy="37249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3" name="Khởi động tiết học - Bài 30">
            <a:hlinkClick r:id="" action="ppaction://media"/>
            <a:extLst>
              <a:ext uri="{FF2B5EF4-FFF2-40B4-BE49-F238E27FC236}">
                <a16:creationId xmlns:a16="http://schemas.microsoft.com/office/drawing/2014/main" id="{ABF32B66-CA16-9A45-452F-A51FA0BBF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721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70178" y="584406"/>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defRPr/>
              </a:pPr>
              <a:endParaRPr sz="2267"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79" name="Google Shape;6479;p41"/>
          <p:cNvGrpSpPr/>
          <p:nvPr/>
        </p:nvGrpSpPr>
        <p:grpSpPr>
          <a:xfrm>
            <a:off x="452602" y="1807305"/>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6C1F632-3673-16B1-177F-A512E388E88F}"/>
              </a:ext>
            </a:extLst>
          </p:cNvPr>
          <p:cNvPicPr>
            <a:picLocks noChangeAspect="1"/>
          </p:cNvPicPr>
          <p:nvPr/>
        </p:nvPicPr>
        <p:blipFill>
          <a:blip r:embed="rId3"/>
          <a:stretch>
            <a:fillRect/>
          </a:stretch>
        </p:blipFill>
        <p:spPr>
          <a:xfrm>
            <a:off x="1814723" y="1523868"/>
            <a:ext cx="8333954" cy="3048264"/>
          </a:xfrm>
          <a:prstGeom prst="rect">
            <a:avLst/>
          </a:prstGeom>
        </p:spPr>
      </p:pic>
      <p:pic>
        <p:nvPicPr>
          <p:cNvPr id="5" name="Picture 4">
            <a:extLst>
              <a:ext uri="{FF2B5EF4-FFF2-40B4-BE49-F238E27FC236}">
                <a16:creationId xmlns:a16="http://schemas.microsoft.com/office/drawing/2014/main" id="{1758BAC5-A34F-B4F9-B654-9A3A62F4ABCD}"/>
              </a:ext>
            </a:extLst>
          </p:cNvPr>
          <p:cNvPicPr>
            <a:picLocks noChangeAspect="1"/>
          </p:cNvPicPr>
          <p:nvPr/>
        </p:nvPicPr>
        <p:blipFill>
          <a:blip r:embed="rId4"/>
          <a:stretch>
            <a:fillRect/>
          </a:stretch>
        </p:blipFill>
        <p:spPr>
          <a:xfrm>
            <a:off x="186966" y="815682"/>
            <a:ext cx="2426418" cy="902286"/>
          </a:xfrm>
          <a:prstGeom prst="rect">
            <a:avLst/>
          </a:prstGeom>
        </p:spPr>
      </p:pic>
    </p:spTree>
    <p:extLst>
      <p:ext uri="{BB962C8B-B14F-4D97-AF65-F5344CB8AC3E}">
        <p14:creationId xmlns:p14="http://schemas.microsoft.com/office/powerpoint/2010/main" val="2214278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87840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000">
                <a:solidFill>
                  <a:srgbClr val="FF0000"/>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 Về thực hiện yêu cầu đề bài</a:t>
            </a:r>
            <a:r>
              <a:rPr lang="en-US" altLang="en-US" sz="2800">
                <a:solidFill>
                  <a:srgbClr val="CC0066"/>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Hiểu đề bài, thực hiện đúng yêu cầu đề bài, chọn kể 1 câu chuyện theo 1 trong 2 đề gợi ý.</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bố cục</a:t>
            </a:r>
            <a:r>
              <a:rPr lang="en-US" altLang="en-US" sz="2800">
                <a:solidFill>
                  <a:srgbClr val="0000FF"/>
                </a:solidFill>
                <a:latin typeface="Times New Roman" panose="02020603050405020304" pitchFamily="18" charset="0"/>
                <a:cs typeface="Arial" panose="020B0604020202020204" pitchFamily="34" charset="0"/>
              </a:rPr>
              <a:t>: Bài làm đủ bố cục 3 phần, rõ ràng, cân đối.</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nội dung</a:t>
            </a:r>
            <a:r>
              <a:rPr lang="en-US" altLang="en-US" sz="2800">
                <a:solidFill>
                  <a:srgbClr val="0000FF"/>
                </a:solidFill>
                <a:latin typeface="Times New Roman" panose="02020603050405020304" pitchFamily="18" charset="0"/>
                <a:cs typeface="Arial" panose="020B0604020202020204" pitchFamily="34" charset="0"/>
              </a:rPr>
              <a:t>: Nhớ, kể lại được nội dung câu chuyện với diễn biến các sự việc diễn ra theo trình tự thời gian, qua từng tình tiết với những nhân vật có hành động, lời nói, suy nghĩ đan xen nhau. Biết sáng tạo khi kể: </a:t>
            </a:r>
            <a:r>
              <a:rPr lang="en-US" altLang="en-US" sz="2800">
                <a:solidFill>
                  <a:schemeClr val="accent5">
                    <a:lumMod val="75000"/>
                  </a:schemeClr>
                </a:solidFill>
                <a:latin typeface="Times New Roman" panose="02020603050405020304" pitchFamily="18" charset="0"/>
                <a:cs typeface="Times New Roman" panose="02020603050405020304" pitchFamily="18" charset="0"/>
              </a:rPr>
              <a:t>thêm </a:t>
            </a:r>
            <a:r>
              <a:rPr lang="vi-VN" sz="2800">
                <a:solidFill>
                  <a:schemeClr val="accent5">
                    <a:lumMod val="75000"/>
                  </a:schemeClr>
                </a:solidFill>
                <a:latin typeface="+mj-lt"/>
              </a:rPr>
              <a:t>chi tiết, sáng tạo kết thúc, đóng vai kể chuyện</a:t>
            </a:r>
            <a:r>
              <a:rPr lang="en-US" sz="2800">
                <a:solidFill>
                  <a:schemeClr val="accent5">
                    <a:lumMod val="75000"/>
                  </a:schemeClr>
                </a:solidFill>
                <a:latin typeface="+mj-lt"/>
              </a:rPr>
              <a:t>. </a:t>
            </a:r>
            <a:endParaRPr lang="en-US" altLang="en-US" sz="2800">
              <a:solidFill>
                <a:schemeClr val="accent5">
                  <a:lumMod val="75000"/>
                </a:schemeClr>
              </a:solidFill>
              <a:latin typeface="+mj-lt"/>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-Về diễn đạt</a:t>
            </a:r>
            <a:r>
              <a:rPr lang="en-US" altLang="en-US" sz="2800">
                <a:solidFill>
                  <a:srgbClr val="0000FF"/>
                </a:solidFill>
                <a:latin typeface="Times New Roman" panose="02020603050405020304" pitchFamily="18" charset="0"/>
                <a:cs typeface="Arial" panose="020B0604020202020204" pitchFamily="34" charset="0"/>
              </a:rPr>
              <a:t>: Biết sử dụng lời kể tự nhiên, diễn đạt  mạch lạc, sáng tạo trong lời kể, biết kể bằng lời của mình, hay mượn lời nhân vật, kể kết hợp kể với tả ngoại hình, khắc họa tính cách nhân vật qua miêu tả hành động, lời nói, suy nghĩ của nhân vật, làm nổi bật ý nghĩa câu chuyện.</a:t>
            </a:r>
            <a:endParaRPr lang="en-US" sz="2800" kern="0">
              <a:solidFill>
                <a:srgbClr val="FFFFFF"/>
              </a:solidFill>
              <a:latin typeface="Aria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6"/>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943429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FF0000"/>
                </a:solidFill>
                <a:latin typeface="Times New Roman" panose="02020603050405020304" pitchFamily="18" charset="0"/>
                <a:cs typeface="Arial" panose="020B0604020202020204" pitchFamily="34" charset="0"/>
              </a:rPr>
              <a:t>Khen bài làm của:</a:t>
            </a:r>
            <a:endParaRPr lang="en-US" sz="2800" kern="0">
              <a:solidFill>
                <a:srgbClr val="FFFFFF"/>
              </a:solidFil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41477734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buFontTx/>
              <a:buNone/>
            </a:pPr>
            <a:r>
              <a:rPr lang="en-US" altLang="en-US" sz="2800" b="1">
                <a:solidFill>
                  <a:schemeClr val="hlink"/>
                </a:solidFill>
                <a:latin typeface="Times New Roman" panose="02020603050405020304" pitchFamily="18" charset="0"/>
              </a:rPr>
              <a:t>VÍ DỤ CÁC ĐOẠN VĂN HAY</a:t>
            </a:r>
          </a:p>
          <a:p>
            <a:pPr algn="ctr">
              <a:spcBef>
                <a:spcPct val="0"/>
              </a:spcBef>
              <a:buFontTx/>
              <a:buNone/>
            </a:pPr>
            <a:r>
              <a:rPr lang="en-US" altLang="en-US" sz="2800" b="1">
                <a:solidFill>
                  <a:schemeClr val="hlink"/>
                </a:solidFill>
                <a:latin typeface="Times New Roman" panose="02020603050405020304" pitchFamily="18" charset="0"/>
              </a:rPr>
              <a:t> TRONG  BÀI LÀM CỦA HỌC SINH</a:t>
            </a:r>
            <a:endParaRPr lang="en-US" altLang="en-US" sz="2800"/>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4469377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A7F9202-6F7B-52CD-CBCA-E84C71AB8526}"/>
              </a:ext>
            </a:extLst>
          </p:cNvPr>
          <p:cNvGrpSpPr/>
          <p:nvPr/>
        </p:nvGrpSpPr>
        <p:grpSpPr>
          <a:xfrm>
            <a:off x="0" y="84363"/>
            <a:ext cx="3620156" cy="3049361"/>
            <a:chOff x="1339374" y="1639441"/>
            <a:chExt cx="2216690" cy="2142399"/>
          </a:xfrm>
        </p:grpSpPr>
        <p:pic>
          <p:nvPicPr>
            <p:cNvPr id="7" name="Picture 6">
              <a:extLst>
                <a:ext uri="{FF2B5EF4-FFF2-40B4-BE49-F238E27FC236}">
                  <a16:creationId xmlns:a16="http://schemas.microsoft.com/office/drawing/2014/main" id="{9013C53A-048D-5871-5434-D635F23C3D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5956" t="34529" r="31721" b="34231"/>
            <a:stretch/>
          </p:blipFill>
          <p:spPr>
            <a:xfrm>
              <a:off x="1339374" y="1639441"/>
              <a:ext cx="2216690" cy="2142399"/>
            </a:xfrm>
            <a:prstGeom prst="rect">
              <a:avLst/>
            </a:prstGeom>
          </p:spPr>
        </p:pic>
        <p:sp>
          <p:nvSpPr>
            <p:cNvPr id="8" name="Rectangle 7">
              <a:extLst>
                <a:ext uri="{FF2B5EF4-FFF2-40B4-BE49-F238E27FC236}">
                  <a16:creationId xmlns:a16="http://schemas.microsoft.com/office/drawing/2014/main" id="{BCD222FF-B3AA-72DD-7FEC-5209EDF6682C}"/>
                </a:ext>
              </a:extLst>
            </p:cNvPr>
            <p:cNvSpPr/>
            <p:nvPr/>
          </p:nvSpPr>
          <p:spPr>
            <a:xfrm>
              <a:off x="1646993" y="2139126"/>
              <a:ext cx="1601452" cy="1102801"/>
            </a:xfrm>
            <a:prstGeom prst="rect">
              <a:avLst/>
            </a:prstGeom>
          </p:spPr>
          <p:txBody>
            <a:bodyPr wrap="square">
              <a:spAutoFit/>
            </a:bodyPr>
            <a:lstStyle/>
            <a:p>
              <a:pPr lvl="0" algn="ctr">
                <a:defRPr/>
              </a:pPr>
              <a:r>
                <a:rPr lang="en-US" sz="2400" b="1" kern="0" dirty="0">
                  <a:solidFill>
                    <a:prstClr val="black"/>
                  </a:solidFill>
                </a:rPr>
                <a:t>2. Trao </a:t>
              </a:r>
              <a:r>
                <a:rPr lang="en-US" sz="2400" b="1" kern="0" err="1">
                  <a:solidFill>
                    <a:prstClr val="black"/>
                  </a:solidFill>
                </a:rPr>
                <a:t>đổi</a:t>
              </a:r>
              <a:r>
                <a:rPr lang="en-US" sz="2400" b="1" kern="0">
                  <a:solidFill>
                    <a:prstClr val="black"/>
                  </a:solidFill>
                </a:rPr>
                <a:t> về những ưu điểm trong đoạn viết của bạn</a:t>
              </a:r>
              <a:endParaRPr lang="en-US" sz="2400" b="1" kern="0" dirty="0">
                <a:solidFill>
                  <a:prstClr val="black"/>
                </a:solidFill>
              </a:endParaRPr>
            </a:p>
          </p:txBody>
        </p:sp>
      </p:grpSp>
      <p:grpSp>
        <p:nvGrpSpPr>
          <p:cNvPr id="9" name="Group 8">
            <a:extLst>
              <a:ext uri="{FF2B5EF4-FFF2-40B4-BE49-F238E27FC236}">
                <a16:creationId xmlns:a16="http://schemas.microsoft.com/office/drawing/2014/main" id="{34E3E59C-7C9C-B4B9-E742-6AC37536EA9C}"/>
              </a:ext>
            </a:extLst>
          </p:cNvPr>
          <p:cNvGrpSpPr/>
          <p:nvPr/>
        </p:nvGrpSpPr>
        <p:grpSpPr>
          <a:xfrm>
            <a:off x="4324350" y="236105"/>
            <a:ext cx="4591051" cy="3268001"/>
            <a:chOff x="1753544" y="2140809"/>
            <a:chExt cx="3399183" cy="3268001"/>
          </a:xfrm>
        </p:grpSpPr>
        <p:pic>
          <p:nvPicPr>
            <p:cNvPr id="10" name="Picture 9">
              <a:extLst>
                <a:ext uri="{FF2B5EF4-FFF2-40B4-BE49-F238E27FC236}">
                  <a16:creationId xmlns:a16="http://schemas.microsoft.com/office/drawing/2014/main" id="{9E95CB26-0238-C080-AD12-8D233B9FC9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1" name="Rectangle 10">
              <a:extLst>
                <a:ext uri="{FF2B5EF4-FFF2-40B4-BE49-F238E27FC236}">
                  <a16:creationId xmlns:a16="http://schemas.microsoft.com/office/drawing/2014/main" id="{49810A73-097E-C5F2-A6A1-7984B46A6F49}"/>
                </a:ext>
              </a:extLst>
            </p:cNvPr>
            <p:cNvSpPr/>
            <p:nvPr/>
          </p:nvSpPr>
          <p:spPr>
            <a:xfrm>
              <a:off x="2613621" y="3103248"/>
              <a:ext cx="2066527" cy="1384995"/>
            </a:xfrm>
            <a:prstGeom prst="rect">
              <a:avLst/>
            </a:prstGeom>
          </p:spPr>
          <p:txBody>
            <a:bodyPr wrap="square">
              <a:spAutoFit/>
            </a:bodyPr>
            <a:lstStyle/>
            <a:p>
              <a:pPr lvl="0" algn="ctr">
                <a:defRPr/>
              </a:pPr>
              <a:r>
                <a:rPr lang="vi-VN" sz="2800" b="1" kern="0" dirty="0">
                  <a:solidFill>
                    <a:srgbClr val="FF0000"/>
                  </a:solidFill>
                </a:rPr>
                <a:t>Cách viết mở bài, kết bài ấn tượng</a:t>
              </a:r>
              <a:endParaRPr lang="en-US" sz="2800" b="1" kern="0" dirty="0">
                <a:solidFill>
                  <a:srgbClr val="FF0000"/>
                </a:solidFill>
              </a:endParaRPr>
            </a:p>
          </p:txBody>
        </p:sp>
      </p:grpSp>
      <p:grpSp>
        <p:nvGrpSpPr>
          <p:cNvPr id="17" name="Group 16">
            <a:extLst>
              <a:ext uri="{FF2B5EF4-FFF2-40B4-BE49-F238E27FC236}">
                <a16:creationId xmlns:a16="http://schemas.microsoft.com/office/drawing/2014/main" id="{EFD7371F-F196-A23A-860C-CBD4C0D46A16}"/>
              </a:ext>
            </a:extLst>
          </p:cNvPr>
          <p:cNvGrpSpPr/>
          <p:nvPr/>
        </p:nvGrpSpPr>
        <p:grpSpPr>
          <a:xfrm>
            <a:off x="95250" y="3265055"/>
            <a:ext cx="6553200" cy="3268001"/>
            <a:chOff x="1753544" y="2140809"/>
            <a:chExt cx="3399183" cy="3268001"/>
          </a:xfrm>
        </p:grpSpPr>
        <p:pic>
          <p:nvPicPr>
            <p:cNvPr id="18" name="Picture 17">
              <a:extLst>
                <a:ext uri="{FF2B5EF4-FFF2-40B4-BE49-F238E27FC236}">
                  <a16:creationId xmlns:a16="http://schemas.microsoft.com/office/drawing/2014/main" id="{DFBC5768-FC15-A092-ED61-595537623A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9" name="Rectangle 18">
              <a:extLst>
                <a:ext uri="{FF2B5EF4-FFF2-40B4-BE49-F238E27FC236}">
                  <a16:creationId xmlns:a16="http://schemas.microsoft.com/office/drawing/2014/main" id="{B26FF3C6-3D82-2813-7EC6-5FFDB6C48E6B}"/>
                </a:ext>
              </a:extLst>
            </p:cNvPr>
            <p:cNvSpPr/>
            <p:nvPr/>
          </p:nvSpPr>
          <p:spPr>
            <a:xfrm>
              <a:off x="2613621" y="3103248"/>
              <a:ext cx="2066527" cy="1569660"/>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lựa chọn và kể các chi tiết sáng tạo trong câu chuyện</a:t>
              </a:r>
              <a:endParaRPr lang="en-US" sz="3200" b="1" kern="0" dirty="0">
                <a:solidFill>
                  <a:srgbClr val="FF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17CACAB-6238-F2EA-A7A8-5B226581DE81}"/>
              </a:ext>
            </a:extLst>
          </p:cNvPr>
          <p:cNvGrpSpPr/>
          <p:nvPr/>
        </p:nvGrpSpPr>
        <p:grpSpPr>
          <a:xfrm>
            <a:off x="5715000" y="3255530"/>
            <a:ext cx="6038850" cy="3268001"/>
            <a:chOff x="1753544" y="2140809"/>
            <a:chExt cx="3399183" cy="3268001"/>
          </a:xfrm>
        </p:grpSpPr>
        <p:pic>
          <p:nvPicPr>
            <p:cNvPr id="21" name="Picture 20">
              <a:extLst>
                <a:ext uri="{FF2B5EF4-FFF2-40B4-BE49-F238E27FC236}">
                  <a16:creationId xmlns:a16="http://schemas.microsoft.com/office/drawing/2014/main" id="{6F9ED389-55C1-D6E8-EAAF-50CDDD0A68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22" name="Rectangle 21">
              <a:extLst>
                <a:ext uri="{FF2B5EF4-FFF2-40B4-BE49-F238E27FC236}">
                  <a16:creationId xmlns:a16="http://schemas.microsoft.com/office/drawing/2014/main" id="{ED6B720E-A016-A3E7-FD16-93BA77DFC500}"/>
                </a:ext>
              </a:extLst>
            </p:cNvPr>
            <p:cNvSpPr/>
            <p:nvPr/>
          </p:nvSpPr>
          <p:spPr>
            <a:xfrm>
              <a:off x="2613621" y="3103248"/>
              <a:ext cx="2066527" cy="1077218"/>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sử dụng từ ngữ hay, sinh độn</a:t>
              </a:r>
              <a:r>
                <a:rPr lang="en-US" sz="3200" b="1" kern="0" dirty="0">
                  <a:solidFill>
                    <a:srgbClr val="FF0000"/>
                  </a:solidFill>
                  <a:latin typeface="Calibri" panose="020F0502020204030204" pitchFamily="34" charset="0"/>
                  <a:cs typeface="Calibri" panose="020F0502020204030204" pitchFamily="34" charset="0"/>
                </a:rPr>
                <a:t>g</a:t>
              </a:r>
            </a:p>
          </p:txBody>
        </p:sp>
      </p:grpSp>
    </p:spTree>
    <p:extLst>
      <p:ext uri="{BB962C8B-B14F-4D97-AF65-F5344CB8AC3E}">
        <p14:creationId xmlns:p14="http://schemas.microsoft.com/office/powerpoint/2010/main" val="69120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579446" y="1071970"/>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C00000"/>
                </a:solidFill>
                <a:latin typeface="Times New Roman" panose="02020603050405020304" pitchFamily="18" charset="0"/>
                <a:cs typeface="Arial" panose="020B0604020202020204" pitchFamily="34" charset="0"/>
              </a:rPr>
              <a:t>Về bố cục</a:t>
            </a:r>
            <a:r>
              <a:rPr lang="en-US" altLang="en-US" sz="2800">
                <a:solidFill>
                  <a:srgbClr val="0000FF"/>
                </a:solidFill>
                <a:latin typeface="Times New Roman" panose="02020603050405020304" pitchFamily="18" charset="0"/>
                <a:cs typeface="Arial" panose="020B0604020202020204" pitchFamily="34" charset="0"/>
              </a:rPr>
              <a:t>: Một số bài làm viết liền phần kết bài với thân bài, có bài bố cục chưa cân đối. </a:t>
            </a: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C00000"/>
                </a:solidFill>
                <a:latin typeface="Times New Roman" panose="02020603050405020304" pitchFamily="18" charset="0"/>
                <a:cs typeface="Arial" panose="020B0604020202020204" pitchFamily="34" charset="0"/>
              </a:rPr>
              <a:t>Về nội dung</a:t>
            </a:r>
            <a:r>
              <a:rPr lang="en-US" altLang="en-US" sz="2800">
                <a:solidFill>
                  <a:srgbClr val="0000FF"/>
                </a:solidFill>
                <a:latin typeface="Times New Roman" panose="02020603050405020304" pitchFamily="18" charset="0"/>
                <a:cs typeface="Arial" panose="020B0604020202020204" pitchFamily="34" charset="0"/>
              </a:rPr>
              <a:t>: Một số bài  kể chuyện còn phụ thuộc nhiều vào câu chuyện có sẵn, thêm chi tiết sáng tạo </a:t>
            </a:r>
            <a:r>
              <a:rPr lang="en-US" altLang="en-US" sz="2800">
                <a:solidFill>
                  <a:schemeClr val="accent5">
                    <a:lumMod val="75000"/>
                  </a:schemeClr>
                </a:solidFill>
                <a:latin typeface="Times New Roman" panose="02020603050405020304" pitchFamily="18" charset="0"/>
                <a:cs typeface="Times New Roman" panose="02020603050405020304" pitchFamily="18" charset="0"/>
              </a:rPr>
              <a:t>sơ sài</a:t>
            </a:r>
            <a:r>
              <a:rPr lang="en-US" altLang="en-US" sz="2800">
                <a:solidFill>
                  <a:srgbClr val="0000FF"/>
                </a:solidFill>
                <a:latin typeface="+mj-lt"/>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chưa kết hợp kể với tả ngoại hình, suy nghĩ của nhân vật để làm nổi bật tính cách nhân vật và ý nghĩa câu chuyện.  </a:t>
            </a:r>
          </a:p>
          <a:p>
            <a:pPr>
              <a:spcBef>
                <a:spcPct val="0"/>
              </a:spcBef>
            </a:pP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E68EA56-3618-7008-75AB-C593AE74BFA2}"/>
              </a:ext>
            </a:extLst>
          </p:cNvPr>
          <p:cNvPicPr>
            <a:picLocks noChangeAspect="1"/>
          </p:cNvPicPr>
          <p:nvPr/>
        </p:nvPicPr>
        <p:blipFill>
          <a:blip r:embed="rId4"/>
          <a:stretch>
            <a:fillRect/>
          </a:stretch>
        </p:blipFill>
        <p:spPr>
          <a:xfrm>
            <a:off x="3791849" y="-34592"/>
            <a:ext cx="4389500" cy="853514"/>
          </a:xfrm>
          <a:prstGeom prst="rect">
            <a:avLst/>
          </a:prstGeom>
        </p:spPr>
      </p:pic>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spTree>
    <p:extLst>
      <p:ext uri="{BB962C8B-B14F-4D97-AF65-F5344CB8AC3E}">
        <p14:creationId xmlns:p14="http://schemas.microsoft.com/office/powerpoint/2010/main" val="5283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CHÍNH TẢ</a:t>
            </a:r>
            <a:endParaRPr lang="en-US" altLang="en-US" sz="2800">
              <a:solidFill>
                <a:srgbClr val="CC0066"/>
              </a:solidFill>
              <a:latin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3</a:t>
              </a:r>
              <a:r>
                <a:rPr lang="en-US" sz="2400" b="1" kern="0">
                  <a:solidFill>
                    <a:prstClr val="black"/>
                  </a:solidFill>
                </a:rPr>
                <a:t>. Sửa lỗi chung</a:t>
              </a:r>
              <a:endParaRPr lang="en-US" sz="2400" b="1" kern="0" dirty="0">
                <a:solidFill>
                  <a:prstClr val="black"/>
                </a:solidFill>
              </a:endParaRPr>
            </a:p>
          </p:txBody>
        </p:sp>
      </p:grpSp>
      <p:sp>
        <p:nvSpPr>
          <p:cNvPr id="11"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9680533"/>
      </p:ext>
    </p:extLst>
  </p:cSld>
  <p:clrMapOvr>
    <a:masterClrMapping/>
  </p:clrMapOvr>
  <p:transition>
    <p:fade/>
  </p:transition>
</p:sld>
</file>

<file path=ppt/theme/theme1.xml><?xml version="1.0" encoding="utf-8"?>
<a:theme xmlns:a="http://schemas.openxmlformats.org/drawingml/2006/main" name="1_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642</Words>
  <Application>Microsoft Office PowerPoint</Application>
  <PresentationFormat>Widescreen</PresentationFormat>
  <Paragraphs>42</Paragraphs>
  <Slides>19</Slides>
  <Notes>19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Barlow</vt:lpstr>
      <vt:lpstr>Calibri</vt:lpstr>
      <vt:lpstr>Cambria</vt:lpstr>
      <vt:lpstr>Ranchers</vt:lpstr>
      <vt:lpstr>Times New Roman</vt:lpstr>
      <vt:lpstr>UVN Banh Mi</vt:lpstr>
      <vt:lpstr>1_Science Subject for Pre-K: Observe insect life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2024-06-21T04:31:13Z</dcterms:created>
  <dcterms:modified xsi:type="dcterms:W3CDTF">2024-09-22T15:41:25Z</dcterms:modified>
</cp:coreProperties>
</file>